
<file path=[Content_Types].xml><?xml version="1.0" encoding="utf-8"?>
<Types xmlns="http://schemas.openxmlformats.org/package/2006/content-types">
  <Default Extension="jpeg" ContentType="image/jpe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4"/>
    <p:sldMasterId id="2147483660" r:id="rId5"/>
  </p:sldMasterIdLst>
  <p:notesMasterIdLst>
    <p:notesMasterId r:id="rId13"/>
  </p:notesMasterIdLst>
  <p:handoutMasterIdLst>
    <p:handoutMasterId r:id="rId14"/>
  </p:handoutMasterIdLst>
  <p:sldIdLst>
    <p:sldId id="272" r:id="rId6"/>
    <p:sldId id="2147478763" r:id="rId7"/>
    <p:sldId id="2147478764" r:id="rId8"/>
    <p:sldId id="2147478765" r:id="rId9"/>
    <p:sldId id="2147478767" r:id="rId10"/>
    <p:sldId id="2147478766" r:id="rId11"/>
    <p:sldId id="26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1E5ED"/>
    <a:srgbClr val="2794A4"/>
    <a:srgbClr val="00343B"/>
    <a:srgbClr val="00829B"/>
    <a:srgbClr val="E6EBF0"/>
    <a:srgbClr val="FFFFFF"/>
    <a:srgbClr val="DADCDE"/>
    <a:srgbClr val="A9E5EA"/>
    <a:srgbClr val="00AEC7"/>
    <a:srgbClr val="D6D9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0" d="100"/>
          <a:sy n="70" d="100"/>
        </p:scale>
        <p:origin x="1166" y="27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4" d="100"/>
          <a:sy n="84" d="100"/>
        </p:scale>
        <p:origin x="3054"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54C447-F63E-708A-7640-F379BC3B6F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9E9CD3C-9D08-D54A-E18D-CB66DD9854F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E3C7D50-3744-4F5E-B211-7EE7AB53D25A}" type="datetimeFigureOut">
              <a:rPr lang="en-US" smtClean="0"/>
              <a:t>5/8/2026</a:t>
            </a:fld>
            <a:endParaRPr lang="en-US" dirty="0"/>
          </a:p>
        </p:txBody>
      </p:sp>
      <p:sp>
        <p:nvSpPr>
          <p:cNvPr id="4" name="Footer Placeholder 3">
            <a:extLst>
              <a:ext uri="{FF2B5EF4-FFF2-40B4-BE49-F238E27FC236}">
                <a16:creationId xmlns:a16="http://schemas.microsoft.com/office/drawing/2014/main" id="{93A76D3F-B471-2F90-E003-19CC7E13919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AFA019F-EAF7-AC1D-CF33-3B24307B5D1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BB4229-F194-457F-858D-7FD6DC77E739}" type="slidenum">
              <a:rPr lang="en-US" smtClean="0"/>
              <a:t>‹#›</a:t>
            </a:fld>
            <a:endParaRPr lang="en-US" dirty="0"/>
          </a:p>
        </p:txBody>
      </p:sp>
    </p:spTree>
    <p:extLst>
      <p:ext uri="{BB962C8B-B14F-4D97-AF65-F5344CB8AC3E}">
        <p14:creationId xmlns:p14="http://schemas.microsoft.com/office/powerpoint/2010/main" val="312554939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832203-7F7F-406D-A6A3-240BE64C5DFA}" type="datetimeFigureOut">
              <a:rPr lang="en-US" smtClean="0"/>
              <a:t>5/8/2026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94BC6D-B4C2-499C-B968-7B53BF050EFF}" type="slidenum">
              <a:rPr lang="en-US" smtClean="0"/>
              <a:t>‹#›</a:t>
            </a:fld>
            <a:endParaRPr lang="en-US"/>
          </a:p>
        </p:txBody>
      </p:sp>
    </p:spTree>
    <p:extLst>
      <p:ext uri="{BB962C8B-B14F-4D97-AF65-F5344CB8AC3E}">
        <p14:creationId xmlns:p14="http://schemas.microsoft.com/office/powerpoint/2010/main" val="3177038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v1(defaul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3455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May 8, 2026</a:t>
            </a:fld>
            <a:endParaRPr lang="en-US" dirty="0"/>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6075441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dirty="0"/>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May 8, 2026</a:t>
            </a:fld>
            <a:endParaRPr lang="en-US" dirty="0"/>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dirty="0"/>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45951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dirty="0"/>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May 8, 2026</a:t>
            </a:fld>
            <a:endParaRPr lang="en-US" dirty="0"/>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8823126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8,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5728480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dirty="0"/>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dirty="0"/>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dirty="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dirty="0"/>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dirty="0"/>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dirty="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dirty="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dirty="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dirty="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8,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7860560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dirty="0"/>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8,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7099429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dirty="0"/>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8,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1964674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v2">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6F8A40-F0D0-857B-E8A8-1B3161AC4336}"/>
              </a:ext>
              <a:ext uri="{C183D7F6-B498-43B3-948B-1728B52AA6E4}">
                <adec:decorative xmlns:adec="http://schemas.microsoft.com/office/drawing/2017/decorative" val="1"/>
              </a:ext>
            </a:extLst>
          </p:cNvPr>
          <p:cNvSpPr>
            <a:spLocks/>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2DC5253-5E42-F62E-EA4E-3AB21BA87CDB}"/>
              </a:ext>
              <a:ext uri="{C183D7F6-B498-43B3-948B-1728B52AA6E4}">
                <adec:decorative xmlns:adec="http://schemas.microsoft.com/office/drawing/2017/decorative" val="1"/>
              </a:ext>
            </a:extLst>
          </p:cNvPr>
          <p:cNvSpPr>
            <a:spLocks/>
          </p:cNvSpPr>
          <p:nvPr userDrawn="1"/>
        </p:nvSpPr>
        <p:spPr>
          <a:xfrm>
            <a:off x="0" y="0"/>
            <a:ext cx="4206240"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ERCOT logo white on background">
            <a:extLst>
              <a:ext uri="{FF2B5EF4-FFF2-40B4-BE49-F238E27FC236}">
                <a16:creationId xmlns:a16="http://schemas.microsoft.com/office/drawing/2014/main" id="{590365CF-9C80-03DF-D245-DBE4EBA3335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8" name="TextBox 7">
            <a:extLst>
              <a:ext uri="{FF2B5EF4-FFF2-40B4-BE49-F238E27FC236}">
                <a16:creationId xmlns:a16="http://schemas.microsoft.com/office/drawing/2014/main" id="{1A1A5353-DA71-B6B2-BDDB-2FB68F1F0909}"/>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9" name="Group 8">
            <a:extLst>
              <a:ext uri="{FF2B5EF4-FFF2-40B4-BE49-F238E27FC236}">
                <a16:creationId xmlns:a16="http://schemas.microsoft.com/office/drawing/2014/main" id="{C05802D9-2F73-A263-28E7-486C8A489A26}"/>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10" name="Rectangle 9">
              <a:extLst>
                <a:ext uri="{FF2B5EF4-FFF2-40B4-BE49-F238E27FC236}">
                  <a16:creationId xmlns:a16="http://schemas.microsoft.com/office/drawing/2014/main" id="{8241ADA3-F564-E7C2-1972-0F9FF557AE05}"/>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D77A54B6-1CA8-9AE2-BCA6-21205CB4852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pic>
        <p:nvPicPr>
          <p:cNvPr id="3" name="Graphic 2">
            <a:extLst>
              <a:ext uri="{FF2B5EF4-FFF2-40B4-BE49-F238E27FC236}">
                <a16:creationId xmlns:a16="http://schemas.microsoft.com/office/drawing/2014/main" id="{81B94DDE-8E3F-CACF-1508-79E6F98F5EE5}"/>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5074920" y="2062263"/>
            <a:ext cx="6316168" cy="3366409"/>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spTree>
    <p:extLst>
      <p:ext uri="{BB962C8B-B14F-4D97-AF65-F5344CB8AC3E}">
        <p14:creationId xmlns:p14="http://schemas.microsoft.com/office/powerpoint/2010/main" val="1668910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May 8, 2026</a:t>
            </a:fld>
            <a:endParaRPr lang="en-US" dirty="0"/>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4265130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dirty="0"/>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May 8, 2026</a:t>
            </a:fld>
            <a:endParaRPr lang="en-US" dirty="0"/>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879474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and Imag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F8B62A2-45B4-4ECA-8168-BE9383DA5644}" type="datetime4">
              <a:rPr lang="en-US" smtClean="0"/>
              <a:t>May 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86374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note and Image in Sideb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05638A-F774-C6DB-0DC6-A2F6139BCE38}"/>
              </a:ext>
              <a:ext uri="{C183D7F6-B498-43B3-948B-1728B52AA6E4}">
                <adec:decorative xmlns:adec="http://schemas.microsoft.com/office/drawing/2017/decorative" val="1"/>
              </a:ext>
            </a:extLst>
          </p:cNvPr>
          <p:cNvSpPr/>
          <p:nvPr userDrawn="1"/>
        </p:nvSpPr>
        <p:spPr>
          <a:xfrm>
            <a:off x="6096001" y="0"/>
            <a:ext cx="6096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46482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5EC2E430-0983-479E-8535-00F341009C9B}" type="datetime4">
              <a:rPr lang="en-US" smtClean="0"/>
              <a:t>May 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617653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May 8,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2419914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dirty="0"/>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8, 2026</a:t>
            </a:fld>
            <a:endParaRPr lang="en-US" dirty="0"/>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657475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8,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4633517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svg"/><Relationship Id="rId4" Type="http://schemas.openxmlformats.org/officeDocument/2006/relationships/image" Target="../media/image1.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6" Type="http://schemas.openxmlformats.org/officeDocument/2006/relationships/image" Target="../media/image3.svg"/><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theme" Target="../theme/theme2.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4"/>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userDrawn="1"/>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338138243"/>
      </p:ext>
    </p:extLst>
  </p:cSld>
  <p:clrMap bg1="lt1" tx1="dk1" bg2="lt2" tx2="dk2" accent1="accent1" accent2="accent2" accent3="accent3" accent4="accent4" accent5="accent5" accent6="accent6" hlink="hlink" folHlink="folHlink"/>
  <p:sldLayoutIdLst>
    <p:sldLayoutId id="2147483678" r:id="rId1"/>
    <p:sldLayoutId id="2147483684"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May 8, 2026</a:t>
            </a:fld>
            <a:endParaRPr lang="en-US" dirty="0"/>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dirty="0"/>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dirty="0"/>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a:extLst>
              <a:ext uri="{96DAC541-7B7A-43D3-8B79-37D633B846F1}">
                <asvg:svgBlip xmlns:asvg="http://schemas.microsoft.com/office/drawing/2016/SVG/main" r:embed="rId16"/>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499037964"/>
      </p:ext>
    </p:extLst>
  </p:cSld>
  <p:clrMap bg1="lt1" tx1="dk1" bg2="lt2" tx2="dk2" accent1="accent1" accent2="accent2" accent3="accent3" accent4="accent4" accent5="accent5" accent6="accent6" hlink="hlink" folHlink="folHlink"/>
  <p:sldLayoutIdLst>
    <p:sldLayoutId id="2147483661" r:id="rId1"/>
    <p:sldLayoutId id="2147483681" r:id="rId2"/>
    <p:sldLayoutId id="2147483682" r:id="rId3"/>
    <p:sldLayoutId id="2147483683" r:id="rId4"/>
    <p:sldLayoutId id="2147483671" r:id="rId5"/>
    <p:sldLayoutId id="2147483673" r:id="rId6"/>
    <p:sldLayoutId id="2147483672" r:id="rId7"/>
    <p:sldLayoutId id="2147483664" r:id="rId8"/>
    <p:sldLayoutId id="2147483668" r:id="rId9"/>
    <p:sldLayoutId id="2147483669" r:id="rId10"/>
    <p:sldLayoutId id="2147483666" r:id="rId11"/>
    <p:sldLayoutId id="2147483675" r:id="rId12"/>
    <p:sldLayoutId id="2147483679" r:id="rId13"/>
    <p:sldLayoutId id="2147483676" r:id="rId14"/>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userDrawn="1">
          <p15:clr>
            <a:srgbClr val="F26B43"/>
          </p15:clr>
        </p15:guide>
        <p15:guide id="5" pos="3840" userDrawn="1">
          <p15:clr>
            <a:srgbClr val="F26B43"/>
          </p15:clr>
        </p15:guide>
        <p15:guide id="6"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AF31B-7178-C607-17D8-2A2BD0BBEF7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D499839-B798-E7B3-DB15-49FAE56390EE}"/>
              </a:ext>
            </a:extLst>
          </p:cNvPr>
          <p:cNvSpPr>
            <a:spLocks noGrp="1"/>
          </p:cNvSpPr>
          <p:nvPr>
            <p:ph type="ctrTitle"/>
          </p:nvPr>
        </p:nvSpPr>
        <p:spPr/>
        <p:txBody>
          <a:bodyPr>
            <a:normAutofit/>
          </a:bodyPr>
          <a:lstStyle/>
          <a:p>
            <a:r>
              <a:rPr lang="en-US" sz="2800" dirty="0">
                <a:solidFill>
                  <a:schemeClr val="tx2"/>
                </a:solidFill>
              </a:rPr>
              <a:t>Firm Fuel Supply Service Settlement Report for the 2025-2026 Season</a:t>
            </a:r>
            <a:br>
              <a:rPr lang="en-US" sz="2800" dirty="0">
                <a:solidFill>
                  <a:schemeClr val="tx2"/>
                </a:solidFill>
              </a:rPr>
            </a:br>
            <a:br>
              <a:rPr lang="en-US" sz="1400" b="0" dirty="0"/>
            </a:br>
            <a:br>
              <a:rPr lang="en-US" sz="1400" b="0" dirty="0"/>
            </a:br>
            <a:r>
              <a:rPr lang="en-US" sz="1800" b="0" i="1" dirty="0"/>
              <a:t>Magie Shanks</a:t>
            </a:r>
            <a:br>
              <a:rPr lang="en-US" sz="1800" b="0" i="1" dirty="0"/>
            </a:br>
            <a:r>
              <a:rPr lang="en-US" sz="1800" b="0" i="1" dirty="0"/>
              <a:t>Manager, Settlement Services</a:t>
            </a:r>
            <a:br>
              <a:rPr lang="en-US" sz="1800" b="0" dirty="0"/>
            </a:br>
            <a:br>
              <a:rPr lang="en-US" sz="1400" b="0" dirty="0"/>
            </a:br>
            <a:br>
              <a:rPr lang="en-US" sz="1200" b="0" dirty="0"/>
            </a:br>
            <a:r>
              <a:rPr lang="en-US" sz="1800" dirty="0">
                <a:solidFill>
                  <a:schemeClr val="tx2"/>
                </a:solidFill>
              </a:rPr>
              <a:t>Technical Advisory Committee</a:t>
            </a:r>
            <a:br>
              <a:rPr lang="en-US" sz="1800" dirty="0">
                <a:solidFill>
                  <a:schemeClr val="tx2"/>
                </a:solidFill>
              </a:rPr>
            </a:br>
            <a:r>
              <a:rPr lang="en-US" sz="1800" dirty="0">
                <a:solidFill>
                  <a:schemeClr val="tx2"/>
                </a:solidFill>
              </a:rPr>
              <a:t>May 19, 2026</a:t>
            </a:r>
            <a:br>
              <a:rPr lang="en-US" sz="1800" dirty="0">
                <a:solidFill>
                  <a:schemeClr val="tx2"/>
                </a:solidFill>
              </a:rPr>
            </a:br>
            <a:endParaRPr lang="en-US" dirty="0"/>
          </a:p>
        </p:txBody>
      </p:sp>
      <p:sp>
        <p:nvSpPr>
          <p:cNvPr id="13" name="Content Placeholder 12">
            <a:extLst>
              <a:ext uri="{FF2B5EF4-FFF2-40B4-BE49-F238E27FC236}">
                <a16:creationId xmlns:a16="http://schemas.microsoft.com/office/drawing/2014/main" id="{619804EA-9740-9589-9164-5FD489B897C1}"/>
              </a:ext>
            </a:extLst>
          </p:cNvPr>
          <p:cNvSpPr>
            <a:spLocks noGrp="1"/>
          </p:cNvSpPr>
          <p:nvPr>
            <p:ph sz="quarter" idx="16"/>
          </p:nvPr>
        </p:nvSpPr>
        <p:spPr>
          <a:noFill/>
        </p:spPr>
        <p:txBody>
          <a:bodyPr/>
          <a:lstStyle/>
          <a:p>
            <a:r>
              <a:rPr lang="en-US" dirty="0"/>
              <a:t>Outline:</a:t>
            </a:r>
          </a:p>
          <a:p>
            <a:r>
              <a:rPr lang="en-US" b="0" dirty="0"/>
              <a:t>Provide information about:</a:t>
            </a:r>
          </a:p>
          <a:p>
            <a:pPr marL="342900" indent="274320">
              <a:buFont typeface="Arial" panose="020B0604020202020204" pitchFamily="34" charset="0"/>
              <a:buChar char="•"/>
            </a:pPr>
            <a:r>
              <a:rPr lang="en-US" b="0" dirty="0"/>
              <a:t>FFSS Procurement</a:t>
            </a:r>
          </a:p>
          <a:p>
            <a:pPr marL="342900" indent="274320">
              <a:buFont typeface="Arial" panose="020B0604020202020204" pitchFamily="34" charset="0"/>
              <a:buChar char="•"/>
            </a:pPr>
            <a:r>
              <a:rPr lang="en-US" b="0" dirty="0"/>
              <a:t>FFSS Settlement Amounts and Decertification</a:t>
            </a:r>
          </a:p>
          <a:p>
            <a:pPr marL="342900" indent="274320">
              <a:buFont typeface="Arial" panose="020B0604020202020204" pitchFamily="34" charset="0"/>
              <a:buChar char="•"/>
            </a:pPr>
            <a:r>
              <a:rPr lang="en-US" b="0" dirty="0"/>
              <a:t>FFSS Claw Backs</a:t>
            </a:r>
          </a:p>
          <a:p>
            <a:endParaRPr lang="en-US" dirty="0"/>
          </a:p>
          <a:p>
            <a:endParaRPr lang="en-US" dirty="0"/>
          </a:p>
        </p:txBody>
      </p:sp>
    </p:spTree>
    <p:extLst>
      <p:ext uri="{BB962C8B-B14F-4D97-AF65-F5344CB8AC3E}">
        <p14:creationId xmlns:p14="http://schemas.microsoft.com/office/powerpoint/2010/main" val="3584611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76C0C0-0BCB-DB26-662D-330CD3E12C91}"/>
              </a:ext>
            </a:extLst>
          </p:cNvPr>
          <p:cNvSpPr>
            <a:spLocks noGrp="1"/>
          </p:cNvSpPr>
          <p:nvPr>
            <p:ph type="title"/>
          </p:nvPr>
        </p:nvSpPr>
        <p:spPr/>
        <p:txBody>
          <a:bodyPr/>
          <a:lstStyle/>
          <a:p>
            <a:r>
              <a:rPr lang="en-US" dirty="0"/>
              <a:t>Background</a:t>
            </a:r>
          </a:p>
        </p:txBody>
      </p:sp>
      <p:sp>
        <p:nvSpPr>
          <p:cNvPr id="3" name="Text Placeholder 2">
            <a:extLst>
              <a:ext uri="{FF2B5EF4-FFF2-40B4-BE49-F238E27FC236}">
                <a16:creationId xmlns:a16="http://schemas.microsoft.com/office/drawing/2014/main" id="{D7ECA840-0A0F-694A-41FD-891C8FA19C3A}"/>
              </a:ext>
            </a:extLst>
          </p:cNvPr>
          <p:cNvSpPr>
            <a:spLocks noGrp="1"/>
          </p:cNvSpPr>
          <p:nvPr>
            <p:ph type="body" sz="quarter" idx="16"/>
          </p:nvPr>
        </p:nvSpPr>
        <p:spPr/>
        <p:txBody>
          <a:bodyPr/>
          <a:lstStyle/>
          <a:p>
            <a:pPr marL="285750" indent="-285750">
              <a:buFont typeface="Wingdings" panose="05000000000000000000" pitchFamily="2" charset="2"/>
              <a:buChar char="Ø"/>
            </a:pPr>
            <a:r>
              <a:rPr lang="en-US" sz="1800" dirty="0"/>
              <a:t>This presentation is in response to the requirement under Protocol 3.14.5(15):</a:t>
            </a:r>
          </a:p>
          <a:p>
            <a:pPr lvl="1"/>
            <a:r>
              <a:rPr lang="en-US" sz="1600" i="1" dirty="0"/>
              <a:t>“On an annual basis after the FFSS season, ERCOT will provide a report separately for the total amounts from Section 6.6.14.1, Firm Fuel Supply Service Fuel Replacement Costs Recovery, and Section 6.6.14.2, Firm Fuel Supply Service Hourly Standby Fee Payment and Fuel Replacement Cost Recovery, to the TAC or its designated subcommittee.”</a:t>
            </a:r>
          </a:p>
          <a:p>
            <a:pPr lvl="1"/>
            <a:endParaRPr lang="en-US" i="1" dirty="0"/>
          </a:p>
          <a:p>
            <a:pPr marL="285750" indent="-285750">
              <a:buFont typeface="Wingdings" panose="05000000000000000000" pitchFamily="2" charset="2"/>
              <a:buChar char="Ø"/>
            </a:pPr>
            <a:r>
              <a:rPr lang="en-US" sz="1800" dirty="0"/>
              <a:t>A presentation in response to the requirement under 3.14.5(13) was provided to TAC on April 29, 2026:</a:t>
            </a:r>
          </a:p>
          <a:p>
            <a:pPr lvl="1"/>
            <a:r>
              <a:rPr lang="en-US" sz="1600" i="1" dirty="0"/>
              <a:t>“If FFSS is deployed, then ERCOT will provide a report to the TAC or its designated subcommittee within 45 days of the end of the FFSS obligation period.  The report must include the Resources deployed and the reason for any deployments.”</a:t>
            </a:r>
          </a:p>
          <a:p>
            <a:endParaRPr lang="en-US" dirty="0"/>
          </a:p>
        </p:txBody>
      </p:sp>
      <p:sp>
        <p:nvSpPr>
          <p:cNvPr id="4" name="Slide Number Placeholder 3">
            <a:extLst>
              <a:ext uri="{FF2B5EF4-FFF2-40B4-BE49-F238E27FC236}">
                <a16:creationId xmlns:a16="http://schemas.microsoft.com/office/drawing/2014/main" id="{C31AA175-1712-7D6A-A857-023F303E9B5A}"/>
              </a:ext>
            </a:extLst>
          </p:cNvPr>
          <p:cNvSpPr>
            <a:spLocks noGrp="1"/>
          </p:cNvSpPr>
          <p:nvPr>
            <p:ph type="sldNum" sz="quarter" idx="12"/>
          </p:nvPr>
        </p:nvSpPr>
        <p:spPr/>
        <p:txBody>
          <a:bodyPr/>
          <a:lstStyle/>
          <a:p>
            <a:fld id="{BCDE79FB-97BA-492B-8D57-F1373F9ADA95}" type="slidenum">
              <a:rPr lang="en-US" smtClean="0"/>
              <a:t>2</a:t>
            </a:fld>
            <a:endParaRPr lang="en-US" dirty="0"/>
          </a:p>
        </p:txBody>
      </p:sp>
    </p:spTree>
    <p:extLst>
      <p:ext uri="{BB962C8B-B14F-4D97-AF65-F5344CB8AC3E}">
        <p14:creationId xmlns:p14="http://schemas.microsoft.com/office/powerpoint/2010/main" val="18766321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0E120A-698E-ABA2-0D67-5797E1BEC2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482924-27DE-4A29-1A6A-25BFE81C6C54}"/>
              </a:ext>
            </a:extLst>
          </p:cNvPr>
          <p:cNvSpPr>
            <a:spLocks noGrp="1"/>
          </p:cNvSpPr>
          <p:nvPr>
            <p:ph type="title"/>
          </p:nvPr>
        </p:nvSpPr>
        <p:spPr/>
        <p:txBody>
          <a:bodyPr/>
          <a:lstStyle/>
          <a:p>
            <a:r>
              <a:rPr lang="en-US" altLang="en-US" dirty="0"/>
              <a:t>Firm Fuel Supply Service Procurement</a:t>
            </a:r>
            <a:endParaRPr lang="en-US" dirty="0"/>
          </a:p>
        </p:txBody>
      </p:sp>
      <p:sp>
        <p:nvSpPr>
          <p:cNvPr id="3" name="Text Placeholder 2">
            <a:extLst>
              <a:ext uri="{FF2B5EF4-FFF2-40B4-BE49-F238E27FC236}">
                <a16:creationId xmlns:a16="http://schemas.microsoft.com/office/drawing/2014/main" id="{9DAF54ED-A834-0FFA-0F51-04C889230AAB}"/>
              </a:ext>
            </a:extLst>
          </p:cNvPr>
          <p:cNvSpPr>
            <a:spLocks noGrp="1"/>
          </p:cNvSpPr>
          <p:nvPr>
            <p:ph type="body" sz="quarter" idx="16"/>
          </p:nvPr>
        </p:nvSpPr>
        <p:spPr/>
        <p:txBody>
          <a:bodyPr/>
          <a:lstStyle/>
          <a:p>
            <a:pPr>
              <a:spcAft>
                <a:spcPts val="1200"/>
              </a:spcAft>
            </a:pPr>
            <a:r>
              <a:rPr lang="en-US" sz="1800" dirty="0">
                <a:solidFill>
                  <a:schemeClr val="tx2"/>
                </a:solidFill>
              </a:rPr>
              <a:t>For the Firm Fuel Supply Service (FFSS) obligation period from November 15, 2025, through March 15, 2026: </a:t>
            </a:r>
          </a:p>
          <a:p>
            <a:pPr marL="285750" indent="-285750">
              <a:spcAft>
                <a:spcPts val="1200"/>
              </a:spcAft>
              <a:buFont typeface="Wingdings" panose="05000000000000000000" pitchFamily="2" charset="2"/>
              <a:buChar char="Ø"/>
            </a:pPr>
            <a:r>
              <a:rPr lang="en-US" sz="1800" dirty="0">
                <a:solidFill>
                  <a:schemeClr val="tx2"/>
                </a:solidFill>
              </a:rPr>
              <a:t>32 Generation Resources were awarded as primary Firm Fuel Supply Service Resources (FFSSRs).</a:t>
            </a:r>
          </a:p>
          <a:p>
            <a:pPr marL="285750" indent="-285750">
              <a:spcAft>
                <a:spcPts val="1200"/>
              </a:spcAft>
              <a:buFont typeface="Wingdings" panose="05000000000000000000" pitchFamily="2" charset="2"/>
              <a:buChar char="Ø"/>
            </a:pPr>
            <a:r>
              <a:rPr lang="en-US" sz="1800" dirty="0">
                <a:solidFill>
                  <a:schemeClr val="tx2"/>
                </a:solidFill>
              </a:rPr>
              <a:t>The clearing price was $12,240/MW.</a:t>
            </a:r>
          </a:p>
          <a:p>
            <a:pPr marL="285750" indent="-285750">
              <a:spcAft>
                <a:spcPts val="1200"/>
              </a:spcAft>
              <a:buFont typeface="Wingdings" panose="05000000000000000000" pitchFamily="2" charset="2"/>
              <a:buChar char="Ø"/>
            </a:pPr>
            <a:r>
              <a:rPr lang="en-US" sz="1800" dirty="0">
                <a:solidFill>
                  <a:schemeClr val="tx2"/>
                </a:solidFill>
              </a:rPr>
              <a:t>A total of 4,254.6 MW of FFSS capacity was procured. After the re-certification of 4 FFSSRs on January 10, 2026, the total changed to 4,250.4 MW.</a:t>
            </a:r>
          </a:p>
          <a:p>
            <a:pPr marL="285750" indent="-285750">
              <a:spcAft>
                <a:spcPts val="1200"/>
              </a:spcAft>
              <a:buFont typeface="Wingdings" panose="05000000000000000000" pitchFamily="2" charset="2"/>
              <a:buChar char="Ø"/>
            </a:pPr>
            <a:r>
              <a:rPr lang="en-US" sz="1800" dirty="0">
                <a:solidFill>
                  <a:schemeClr val="tx2"/>
                </a:solidFill>
              </a:rPr>
              <a:t>The total projected cost of procurement was $52,076,304.</a:t>
            </a:r>
          </a:p>
          <a:p>
            <a:endParaRPr lang="en-US" dirty="0"/>
          </a:p>
        </p:txBody>
      </p:sp>
      <p:sp>
        <p:nvSpPr>
          <p:cNvPr id="4" name="Slide Number Placeholder 3">
            <a:extLst>
              <a:ext uri="{FF2B5EF4-FFF2-40B4-BE49-F238E27FC236}">
                <a16:creationId xmlns:a16="http://schemas.microsoft.com/office/drawing/2014/main" id="{CFDB0998-3620-868A-71F2-57E543410D97}"/>
              </a:ext>
            </a:extLst>
          </p:cNvPr>
          <p:cNvSpPr>
            <a:spLocks noGrp="1"/>
          </p:cNvSpPr>
          <p:nvPr>
            <p:ph type="sldNum" sz="quarter" idx="12"/>
          </p:nvPr>
        </p:nvSpPr>
        <p:spPr/>
        <p:txBody>
          <a:bodyPr/>
          <a:lstStyle/>
          <a:p>
            <a:fld id="{BCDE79FB-97BA-492B-8D57-F1373F9ADA95}" type="slidenum">
              <a:rPr lang="en-US" smtClean="0"/>
              <a:t>3</a:t>
            </a:fld>
            <a:endParaRPr lang="en-US" dirty="0"/>
          </a:p>
        </p:txBody>
      </p:sp>
    </p:spTree>
    <p:extLst>
      <p:ext uri="{BB962C8B-B14F-4D97-AF65-F5344CB8AC3E}">
        <p14:creationId xmlns:p14="http://schemas.microsoft.com/office/powerpoint/2010/main" val="7391948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D1FCFF-2F6D-B4E9-BAD6-27025B5BB8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210710-FBD7-6128-EDDE-729A38CA9ED7}"/>
              </a:ext>
            </a:extLst>
          </p:cNvPr>
          <p:cNvSpPr>
            <a:spLocks noGrp="1"/>
          </p:cNvSpPr>
          <p:nvPr>
            <p:ph type="title"/>
          </p:nvPr>
        </p:nvSpPr>
        <p:spPr/>
        <p:txBody>
          <a:bodyPr/>
          <a:lstStyle/>
          <a:p>
            <a:r>
              <a:rPr lang="en-US" altLang="en-US" dirty="0"/>
              <a:t>Firm Fuel Supply Service Settlement</a:t>
            </a:r>
            <a:endParaRPr lang="en-US" dirty="0"/>
          </a:p>
        </p:txBody>
      </p:sp>
      <p:sp>
        <p:nvSpPr>
          <p:cNvPr id="3" name="Text Placeholder 2">
            <a:extLst>
              <a:ext uri="{FF2B5EF4-FFF2-40B4-BE49-F238E27FC236}">
                <a16:creationId xmlns:a16="http://schemas.microsoft.com/office/drawing/2014/main" id="{E6FB5B31-10BE-94DE-5A02-3FC935D34721}"/>
              </a:ext>
            </a:extLst>
          </p:cNvPr>
          <p:cNvSpPr>
            <a:spLocks noGrp="1"/>
          </p:cNvSpPr>
          <p:nvPr>
            <p:ph type="body" sz="quarter" idx="16"/>
          </p:nvPr>
        </p:nvSpPr>
        <p:spPr>
          <a:xfrm>
            <a:off x="541955" y="3248565"/>
            <a:ext cx="11108089" cy="2753474"/>
          </a:xfrm>
        </p:spPr>
        <p:txBody>
          <a:bodyPr/>
          <a:lstStyle/>
          <a:p>
            <a:pPr marL="285750" indent="-285750">
              <a:buFont typeface="Wingdings" panose="05000000000000000000" pitchFamily="2" charset="2"/>
              <a:buChar char="Ø"/>
            </a:pPr>
            <a:r>
              <a:rPr lang="en-US" sz="1800" dirty="0">
                <a:solidFill>
                  <a:schemeClr val="tx2"/>
                </a:solidFill>
              </a:rPr>
              <a:t>The Standby Fee was less than the projected cost of procurement due to the availability reduction factor and the decertification of 4 FFSSRs (186 MWs) between Dec. 23, 2025 and Jan. 09, 2026. The FFSSRs were decertified because they failed to maintain an FFSS Hourly Rolling Equivalent Availability Factor (FFSSHREAF) of at least 50%, as stated in paragraph 18 of Section 8.1.1.2.1.6, Firm Fuel Supply Service Resource Qualification, Testing, Decertification, and Recertification. They were recertified on Jan.10, 2026. </a:t>
            </a:r>
          </a:p>
          <a:p>
            <a:pPr marL="285750" indent="-285750">
              <a:buFont typeface="Wingdings" panose="05000000000000000000" pitchFamily="2" charset="2"/>
              <a:buChar char="Ø"/>
            </a:pPr>
            <a:r>
              <a:rPr lang="en-US" sz="1800" dirty="0">
                <a:solidFill>
                  <a:schemeClr val="tx2"/>
                </a:solidFill>
              </a:rPr>
              <a:t>Although fuel replacements were approved by ERCOT, no disputes to recover fuel restocking costs were received. </a:t>
            </a:r>
          </a:p>
          <a:p>
            <a:pPr marL="285750" indent="-285750">
              <a:buFont typeface="Wingdings" panose="05000000000000000000" pitchFamily="2" charset="2"/>
              <a:buChar char="Ø"/>
            </a:pPr>
            <a:r>
              <a:rPr lang="en-US" sz="1800" dirty="0">
                <a:solidFill>
                  <a:schemeClr val="tx2"/>
                </a:solidFill>
              </a:rPr>
              <a:t>Claw backs for the Standby Fee will be reflected on the True-Up Statements for all days of the obligation period (Nov. 15, 2025 - Mar. 15, 2026). Settlement for the claw backs began on May 12, 2026 and will end on Sep. 09, 2026.</a:t>
            </a:r>
          </a:p>
          <a:p>
            <a:endParaRPr lang="en-US" dirty="0"/>
          </a:p>
        </p:txBody>
      </p:sp>
      <p:sp>
        <p:nvSpPr>
          <p:cNvPr id="4" name="Slide Number Placeholder 3">
            <a:extLst>
              <a:ext uri="{FF2B5EF4-FFF2-40B4-BE49-F238E27FC236}">
                <a16:creationId xmlns:a16="http://schemas.microsoft.com/office/drawing/2014/main" id="{7A1E7B96-2252-B62D-A6FE-25927418ED7D}"/>
              </a:ext>
            </a:extLst>
          </p:cNvPr>
          <p:cNvSpPr>
            <a:spLocks noGrp="1"/>
          </p:cNvSpPr>
          <p:nvPr>
            <p:ph type="sldNum" sz="quarter" idx="12"/>
          </p:nvPr>
        </p:nvSpPr>
        <p:spPr/>
        <p:txBody>
          <a:bodyPr/>
          <a:lstStyle/>
          <a:p>
            <a:fld id="{BCDE79FB-97BA-492B-8D57-F1373F9ADA95}" type="slidenum">
              <a:rPr lang="en-US" smtClean="0"/>
              <a:t>4</a:t>
            </a:fld>
            <a:endParaRPr lang="en-US" dirty="0"/>
          </a:p>
        </p:txBody>
      </p:sp>
      <p:graphicFrame>
        <p:nvGraphicFramePr>
          <p:cNvPr id="8" name="Table 4">
            <a:extLst>
              <a:ext uri="{FF2B5EF4-FFF2-40B4-BE49-F238E27FC236}">
                <a16:creationId xmlns:a16="http://schemas.microsoft.com/office/drawing/2014/main" id="{05D88F9E-11E9-57FD-4F45-DFAD1863D5DD}"/>
              </a:ext>
            </a:extLst>
          </p:cNvPr>
          <p:cNvGraphicFramePr>
            <a:graphicFrameLocks noGrp="1"/>
          </p:cNvGraphicFramePr>
          <p:nvPr>
            <p:extLst>
              <p:ext uri="{D42A27DB-BD31-4B8C-83A1-F6EECF244321}">
                <p14:modId xmlns:p14="http://schemas.microsoft.com/office/powerpoint/2010/main" val="702209801"/>
              </p:ext>
            </p:extLst>
          </p:nvPr>
        </p:nvGraphicFramePr>
        <p:xfrm>
          <a:off x="2806985" y="1079500"/>
          <a:ext cx="6324600" cy="1854200"/>
        </p:xfrm>
        <a:graphic>
          <a:graphicData uri="http://schemas.openxmlformats.org/drawingml/2006/table">
            <a:tbl>
              <a:tblPr firstRow="1" bandRow="1">
                <a:tableStyleId>{5C22544A-7EE6-4342-B048-85BDC9FD1C3A}</a:tableStyleId>
              </a:tblPr>
              <a:tblGrid>
                <a:gridCol w="3425825">
                  <a:extLst>
                    <a:ext uri="{9D8B030D-6E8A-4147-A177-3AD203B41FA5}">
                      <a16:colId xmlns:a16="http://schemas.microsoft.com/office/drawing/2014/main" val="153005423"/>
                    </a:ext>
                  </a:extLst>
                </a:gridCol>
                <a:gridCol w="2898775">
                  <a:extLst>
                    <a:ext uri="{9D8B030D-6E8A-4147-A177-3AD203B41FA5}">
                      <a16:colId xmlns:a16="http://schemas.microsoft.com/office/drawing/2014/main" val="2730306001"/>
                    </a:ext>
                  </a:extLst>
                </a:gridCol>
              </a:tblGrid>
              <a:tr h="370840">
                <a:tc>
                  <a:txBody>
                    <a:bodyPr/>
                    <a:lstStyle/>
                    <a:p>
                      <a:r>
                        <a:rPr lang="en-US" sz="1600" dirty="0"/>
                        <a:t>Description</a:t>
                      </a:r>
                    </a:p>
                  </a:txBody>
                  <a:tcPr/>
                </a:tc>
                <a:tc>
                  <a:txBody>
                    <a:bodyPr/>
                    <a:lstStyle/>
                    <a:p>
                      <a:pPr algn="ctr"/>
                      <a:r>
                        <a:rPr lang="en-US" sz="1600" dirty="0"/>
                        <a:t>Total Amount ($)</a:t>
                      </a:r>
                    </a:p>
                  </a:txBody>
                  <a:tcPr/>
                </a:tc>
                <a:extLst>
                  <a:ext uri="{0D108BD9-81ED-4DB2-BD59-A6C34878D82A}">
                    <a16:rowId xmlns:a16="http://schemas.microsoft.com/office/drawing/2014/main" val="728404433"/>
                  </a:ext>
                </a:extLst>
              </a:tr>
              <a:tr h="370840">
                <a:tc>
                  <a:txBody>
                    <a:bodyPr/>
                    <a:lstStyle/>
                    <a:p>
                      <a:r>
                        <a:rPr lang="en-US" sz="1600" dirty="0"/>
                        <a:t>Standby Fee</a:t>
                      </a:r>
                    </a:p>
                  </a:txBody>
                  <a:tcPr/>
                </a:tc>
                <a:tc>
                  <a:txBody>
                    <a:bodyPr/>
                    <a:lstStyle/>
                    <a:p>
                      <a:pPr algn="ctr"/>
                      <a:r>
                        <a:rPr lang="en-US" sz="1600" dirty="0">
                          <a:solidFill>
                            <a:schemeClr val="tx1"/>
                          </a:solidFill>
                        </a:rPr>
                        <a:t>($50,964,087)</a:t>
                      </a:r>
                    </a:p>
                  </a:txBody>
                  <a:tcPr/>
                </a:tc>
                <a:extLst>
                  <a:ext uri="{0D108BD9-81ED-4DB2-BD59-A6C34878D82A}">
                    <a16:rowId xmlns:a16="http://schemas.microsoft.com/office/drawing/2014/main" val="4187875850"/>
                  </a:ext>
                </a:extLst>
              </a:tr>
              <a:tr h="370840">
                <a:tc>
                  <a:txBody>
                    <a:bodyPr/>
                    <a:lstStyle/>
                    <a:p>
                      <a:r>
                        <a:rPr lang="en-US" sz="1600" dirty="0"/>
                        <a:t>Fuel Replacement Cost</a:t>
                      </a:r>
                    </a:p>
                  </a:txBody>
                  <a:tcPr/>
                </a:tc>
                <a:tc>
                  <a:txBody>
                    <a:bodyPr/>
                    <a:lstStyle/>
                    <a:p>
                      <a:pPr algn="ctr"/>
                      <a:r>
                        <a:rPr lang="en-US" sz="1600" dirty="0">
                          <a:solidFill>
                            <a:schemeClr val="tx1"/>
                          </a:solidFill>
                        </a:rPr>
                        <a:t>$0</a:t>
                      </a:r>
                    </a:p>
                  </a:txBody>
                  <a:tcPr/>
                </a:tc>
                <a:extLst>
                  <a:ext uri="{0D108BD9-81ED-4DB2-BD59-A6C34878D82A}">
                    <a16:rowId xmlns:a16="http://schemas.microsoft.com/office/drawing/2014/main" val="2428796111"/>
                  </a:ext>
                </a:extLst>
              </a:tr>
              <a:tr h="370840">
                <a:tc>
                  <a:txBody>
                    <a:bodyPr/>
                    <a:lstStyle/>
                    <a:p>
                      <a:r>
                        <a:rPr lang="en-US" sz="1600" dirty="0"/>
                        <a:t>Estimated Standby Fee Claw back </a:t>
                      </a:r>
                    </a:p>
                  </a:txBody>
                  <a:tcPr>
                    <a:lnB w="28575" cap="flat" cmpd="sng" algn="ctr">
                      <a:solidFill>
                        <a:schemeClr val="tx1"/>
                      </a:solidFill>
                      <a:prstDash val="solid"/>
                      <a:round/>
                      <a:headEnd type="none" w="med" len="med"/>
                      <a:tailEnd type="none" w="med" len="med"/>
                    </a:lnB>
                  </a:tcPr>
                </a:tc>
                <a:tc>
                  <a:txBody>
                    <a:bodyPr/>
                    <a:lstStyle/>
                    <a:p>
                      <a:pPr algn="ctr"/>
                      <a:r>
                        <a:rPr lang="en-US" sz="1600" dirty="0">
                          <a:solidFill>
                            <a:schemeClr val="tx1"/>
                          </a:solidFill>
                        </a:rPr>
                        <a:t>$5,731,933</a:t>
                      </a:r>
                    </a:p>
                  </a:txBody>
                  <a:tcPr>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97771812"/>
                  </a:ext>
                </a:extLst>
              </a:tr>
              <a:tr h="370840">
                <a:tc>
                  <a:txBody>
                    <a:bodyPr/>
                    <a:lstStyle/>
                    <a:p>
                      <a:r>
                        <a:rPr lang="en-US" sz="1600" dirty="0"/>
                        <a:t>Estimated Total Payment for FFSS</a:t>
                      </a:r>
                    </a:p>
                  </a:txBody>
                  <a:tcPr>
                    <a:lnT w="28575" cap="flat" cmpd="sng" algn="ctr">
                      <a:solidFill>
                        <a:schemeClr val="tx1"/>
                      </a:solidFill>
                      <a:prstDash val="solid"/>
                      <a:round/>
                      <a:headEnd type="none" w="med" len="med"/>
                      <a:tailEnd type="none" w="med" len="med"/>
                    </a:lnT>
                  </a:tcPr>
                </a:tc>
                <a:tc>
                  <a:txBody>
                    <a:bodyPr/>
                    <a:lstStyle/>
                    <a:p>
                      <a:pPr algn="ctr"/>
                      <a:r>
                        <a:rPr lang="en-US" sz="1600" dirty="0">
                          <a:solidFill>
                            <a:schemeClr val="tx1"/>
                          </a:solidFill>
                        </a:rPr>
                        <a:t>($45,232,154)</a:t>
                      </a:r>
                    </a:p>
                  </a:txBody>
                  <a:tcPr>
                    <a:lnT w="285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61608556"/>
                  </a:ext>
                </a:extLst>
              </a:tr>
            </a:tbl>
          </a:graphicData>
        </a:graphic>
      </p:graphicFrame>
    </p:spTree>
    <p:extLst>
      <p:ext uri="{BB962C8B-B14F-4D97-AF65-F5344CB8AC3E}">
        <p14:creationId xmlns:p14="http://schemas.microsoft.com/office/powerpoint/2010/main" val="923730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BDCD1E-F96E-86A8-35DE-25FB86A7B3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36B1D3-8227-ED0C-A7CA-A01A5EAB4289}"/>
              </a:ext>
            </a:extLst>
          </p:cNvPr>
          <p:cNvSpPr>
            <a:spLocks noGrp="1"/>
          </p:cNvSpPr>
          <p:nvPr>
            <p:ph type="title"/>
          </p:nvPr>
        </p:nvSpPr>
        <p:spPr/>
        <p:txBody>
          <a:bodyPr/>
          <a:lstStyle/>
          <a:p>
            <a:r>
              <a:rPr lang="en-US" altLang="en-US" dirty="0"/>
              <a:t>FFSSRs Subject to Claw Backs</a:t>
            </a:r>
            <a:endParaRPr lang="en-US" dirty="0"/>
          </a:p>
        </p:txBody>
      </p:sp>
      <p:sp>
        <p:nvSpPr>
          <p:cNvPr id="3" name="Text Placeholder 2">
            <a:extLst>
              <a:ext uri="{FF2B5EF4-FFF2-40B4-BE49-F238E27FC236}">
                <a16:creationId xmlns:a16="http://schemas.microsoft.com/office/drawing/2014/main" id="{7B7EE7B7-3737-4639-ABB9-E75AC1BF5D99}"/>
              </a:ext>
            </a:extLst>
          </p:cNvPr>
          <p:cNvSpPr>
            <a:spLocks noGrp="1"/>
          </p:cNvSpPr>
          <p:nvPr>
            <p:ph type="body" sz="quarter" idx="16"/>
          </p:nvPr>
        </p:nvSpPr>
        <p:spPr>
          <a:xfrm>
            <a:off x="495300" y="1006867"/>
            <a:ext cx="11187714" cy="5349483"/>
          </a:xfrm>
        </p:spPr>
        <p:txBody>
          <a:bodyPr/>
          <a:lstStyle/>
          <a:p>
            <a:pPr marL="4763"/>
            <a:endParaRPr lang="en-US" sz="1800" dirty="0">
              <a:solidFill>
                <a:schemeClr val="tx2"/>
              </a:solidFill>
            </a:endParaRPr>
          </a:p>
          <a:p>
            <a:pPr marL="4763"/>
            <a:r>
              <a:rPr lang="en-US" sz="1800" dirty="0">
                <a:solidFill>
                  <a:schemeClr val="tx2"/>
                </a:solidFill>
              </a:rPr>
              <a:t>8 Resources received claw back charges:</a:t>
            </a:r>
          </a:p>
          <a:p>
            <a:pPr marL="4763"/>
            <a:endParaRPr lang="en-US" sz="1800" dirty="0">
              <a:solidFill>
                <a:schemeClr val="tx2"/>
              </a:solidFill>
            </a:endParaRPr>
          </a:p>
          <a:p>
            <a:pPr marL="561658" lvl="1" indent="-285750">
              <a:spcAft>
                <a:spcPts val="600"/>
              </a:spcAft>
              <a:buFont typeface="Wingdings" panose="05000000000000000000" pitchFamily="2" charset="2"/>
              <a:buChar char="Ø"/>
            </a:pPr>
            <a:r>
              <a:rPr lang="en-US" sz="1800" dirty="0">
                <a:solidFill>
                  <a:schemeClr val="tx2"/>
                </a:solidFill>
              </a:rPr>
              <a:t>7 Resources received claw back charges related to paragraph 8.1.1.2.1.6(9)</a:t>
            </a:r>
          </a:p>
          <a:p>
            <a:pPr marL="798513" lvl="2" indent="-225425">
              <a:spcAft>
                <a:spcPts val="600"/>
              </a:spcAft>
              <a:buFont typeface="Courier New" panose="02070309020205020404" pitchFamily="49" charset="0"/>
              <a:buChar char="o"/>
            </a:pPr>
            <a:r>
              <a:rPr lang="en-US" sz="1600" dirty="0">
                <a:solidFill>
                  <a:schemeClr val="tx2"/>
                </a:solidFill>
              </a:rPr>
              <a:t>The longest unavailability during a Watch for a FFSSR was 26 hours.</a:t>
            </a:r>
          </a:p>
          <a:p>
            <a:pPr marL="798513" lvl="2" indent="-225425">
              <a:spcAft>
                <a:spcPts val="600"/>
              </a:spcAft>
              <a:buFont typeface="Courier New" panose="02070309020205020404" pitchFamily="49" charset="0"/>
              <a:buChar char="o"/>
            </a:pPr>
            <a:r>
              <a:rPr lang="en-US" sz="1600" dirty="0">
                <a:solidFill>
                  <a:schemeClr val="tx2"/>
                </a:solidFill>
              </a:rPr>
              <a:t>The shortest unavailability during a Watch for a FFSSR was 1 hour.</a:t>
            </a:r>
          </a:p>
          <a:p>
            <a:pPr marL="798513" lvl="2" indent="-225425">
              <a:spcAft>
                <a:spcPts val="600"/>
              </a:spcAft>
              <a:buFont typeface="Courier New" panose="02070309020205020404" pitchFamily="49" charset="0"/>
              <a:buChar char="o"/>
            </a:pPr>
            <a:r>
              <a:rPr lang="en-US" sz="1600" dirty="0">
                <a:solidFill>
                  <a:schemeClr val="tx2"/>
                </a:solidFill>
              </a:rPr>
              <a:t>The average unavailability during the two Watches for the 7 FFSSRs was 9.6 hours.</a:t>
            </a:r>
          </a:p>
          <a:p>
            <a:pPr marL="798513" lvl="2" indent="-225425">
              <a:spcAft>
                <a:spcPts val="600"/>
              </a:spcAft>
              <a:buFont typeface="Courier New" panose="02070309020205020404" pitchFamily="49" charset="0"/>
              <a:buChar char="o"/>
            </a:pPr>
            <a:endParaRPr lang="en-US" sz="1600" dirty="0">
              <a:solidFill>
                <a:schemeClr val="tx2"/>
              </a:solidFill>
            </a:endParaRPr>
          </a:p>
          <a:p>
            <a:pPr marL="561658" lvl="1" indent="-285750">
              <a:spcAft>
                <a:spcPts val="600"/>
              </a:spcAft>
              <a:buFont typeface="Wingdings" panose="05000000000000000000" pitchFamily="2" charset="2"/>
              <a:buChar char="Ø"/>
            </a:pPr>
            <a:r>
              <a:rPr lang="en-US" sz="1800" dirty="0">
                <a:solidFill>
                  <a:schemeClr val="tx2"/>
                </a:solidFill>
              </a:rPr>
              <a:t>1 Resource received claw back charges related to paragraph 8.1.1.2.1.6(9),(10), and (12)</a:t>
            </a:r>
          </a:p>
          <a:p>
            <a:pPr marL="798513" lvl="2" indent="-225425">
              <a:buFont typeface="Courier New" panose="02070309020205020404" pitchFamily="49" charset="0"/>
              <a:buChar char="o"/>
            </a:pPr>
            <a:r>
              <a:rPr lang="en-US" sz="1600" dirty="0">
                <a:solidFill>
                  <a:schemeClr val="tx2"/>
                </a:solidFill>
              </a:rPr>
              <a:t>The FFSSR failed to stay online due to a fuel-related issue and failed to generate within the allowed tolerance while being deployed. It also showed unavailable for 16 hours during a Watch. The entire Standby Fee of this FFSSR will be clawed back.</a:t>
            </a:r>
          </a:p>
          <a:p>
            <a:endParaRPr lang="en-US" dirty="0"/>
          </a:p>
        </p:txBody>
      </p:sp>
      <p:sp>
        <p:nvSpPr>
          <p:cNvPr id="4" name="Slide Number Placeholder 3">
            <a:extLst>
              <a:ext uri="{FF2B5EF4-FFF2-40B4-BE49-F238E27FC236}">
                <a16:creationId xmlns:a16="http://schemas.microsoft.com/office/drawing/2014/main" id="{632A281A-553A-FB19-C867-0FCC5C3E9FEC}"/>
              </a:ext>
            </a:extLst>
          </p:cNvPr>
          <p:cNvSpPr>
            <a:spLocks noGrp="1"/>
          </p:cNvSpPr>
          <p:nvPr>
            <p:ph type="sldNum" sz="quarter" idx="12"/>
          </p:nvPr>
        </p:nvSpPr>
        <p:spPr/>
        <p:txBody>
          <a:bodyPr/>
          <a:lstStyle/>
          <a:p>
            <a:fld id="{BCDE79FB-97BA-492B-8D57-F1373F9ADA95}" type="slidenum">
              <a:rPr lang="en-US" smtClean="0"/>
              <a:t>5</a:t>
            </a:fld>
            <a:endParaRPr lang="en-US" dirty="0"/>
          </a:p>
        </p:txBody>
      </p:sp>
    </p:spTree>
    <p:extLst>
      <p:ext uri="{BB962C8B-B14F-4D97-AF65-F5344CB8AC3E}">
        <p14:creationId xmlns:p14="http://schemas.microsoft.com/office/powerpoint/2010/main" val="4210320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27D3A6-97FC-3AC6-3E92-021737582DD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02DC9F-1352-048B-CF8E-B8C349B5D31B}"/>
              </a:ext>
            </a:extLst>
          </p:cNvPr>
          <p:cNvSpPr>
            <a:spLocks noGrp="1"/>
          </p:cNvSpPr>
          <p:nvPr>
            <p:ph type="title"/>
          </p:nvPr>
        </p:nvSpPr>
        <p:spPr/>
        <p:txBody>
          <a:bodyPr/>
          <a:lstStyle/>
          <a:p>
            <a:r>
              <a:rPr lang="en-US" altLang="en-US" dirty="0"/>
              <a:t>Claw Back Protocol Sections</a:t>
            </a:r>
            <a:endParaRPr lang="en-US" dirty="0"/>
          </a:p>
        </p:txBody>
      </p:sp>
      <p:sp>
        <p:nvSpPr>
          <p:cNvPr id="3" name="Text Placeholder 2">
            <a:extLst>
              <a:ext uri="{FF2B5EF4-FFF2-40B4-BE49-F238E27FC236}">
                <a16:creationId xmlns:a16="http://schemas.microsoft.com/office/drawing/2014/main" id="{E8FB5FD2-05AE-EF92-C02F-6B2F27FDE37B}"/>
              </a:ext>
            </a:extLst>
          </p:cNvPr>
          <p:cNvSpPr>
            <a:spLocks noGrp="1"/>
          </p:cNvSpPr>
          <p:nvPr>
            <p:ph type="body" sz="quarter" idx="16"/>
          </p:nvPr>
        </p:nvSpPr>
        <p:spPr>
          <a:xfrm>
            <a:off x="495300" y="1006867"/>
            <a:ext cx="11187714" cy="5349483"/>
          </a:xfrm>
        </p:spPr>
        <p:txBody>
          <a:bodyPr/>
          <a:lstStyle/>
          <a:p>
            <a:r>
              <a:rPr lang="en-US" sz="2000" dirty="0">
                <a:solidFill>
                  <a:schemeClr val="tx2"/>
                </a:solidFill>
              </a:rPr>
              <a:t>Per ERCOT Protocols language Section 8.1.1.2.1.6:</a:t>
            </a:r>
          </a:p>
          <a:p>
            <a:pPr marL="858838" lvl="1" indent="-396875">
              <a:buNone/>
            </a:pPr>
            <a:r>
              <a:rPr lang="en-US" i="1" dirty="0">
                <a:solidFill>
                  <a:schemeClr val="tx2"/>
                </a:solidFill>
              </a:rPr>
              <a:t>(9)	If the FFSSR is not available for the hours for which ERCOT has issued a Watch for winter weather, ERCOT shall claw back and/or withhold the FFSS Hourly Standby Fee for a number of days as calculated below, unless the FFSSR exhausted the fuel reserved to generate at the FFSS MW award level for the duration requirement specified in the RFP, including any fuel that was restocked following final approval or instruction from ERCOT, or the FFSSR exhausted emission hours allocated for the FFSSR, as specified in the FFSS Offer Submission Form.  Evidence of an FFSSR not being available includes, but is not limited to, an Availability Plan submission of unavailable or other communications to the ERCOT control room indicating the FFSSR is not available during the Watch.  The number of days subject to claw back and/or withholding is calculated as follows:</a:t>
            </a:r>
          </a:p>
          <a:p>
            <a:pPr marL="404813" lvl="1" indent="0">
              <a:buNone/>
            </a:pPr>
            <a:r>
              <a:rPr lang="en-US" i="1" dirty="0">
                <a:solidFill>
                  <a:schemeClr val="tx2"/>
                </a:solidFill>
              </a:rPr>
              <a:t>	FFSSDCB </a:t>
            </a:r>
            <a:r>
              <a:rPr lang="en-US" i="1" baseline="-25000" dirty="0">
                <a:solidFill>
                  <a:schemeClr val="tx2"/>
                </a:solidFill>
              </a:rPr>
              <a:t>q, r </a:t>
            </a:r>
            <a:r>
              <a:rPr lang="en-US" i="1" dirty="0">
                <a:solidFill>
                  <a:schemeClr val="tx2"/>
                </a:solidFill>
              </a:rPr>
              <a:t>= Min(FFSSUFDW </a:t>
            </a:r>
            <a:r>
              <a:rPr lang="en-US" i="1" baseline="-25000" dirty="0">
                <a:solidFill>
                  <a:schemeClr val="tx2"/>
                </a:solidFill>
              </a:rPr>
              <a:t>q, r </a:t>
            </a:r>
            <a:r>
              <a:rPr lang="en-US" i="1" dirty="0">
                <a:solidFill>
                  <a:schemeClr val="tx2"/>
                </a:solidFill>
              </a:rPr>
              <a:t>* 2, 1) * 90</a:t>
            </a:r>
          </a:p>
          <a:p>
            <a:pPr marL="404813" lvl="1" indent="0">
              <a:buNone/>
            </a:pPr>
            <a:r>
              <a:rPr lang="en-US" i="1" dirty="0">
                <a:solidFill>
                  <a:schemeClr val="tx2"/>
                </a:solidFill>
              </a:rPr>
              <a:t>	Where:</a:t>
            </a:r>
          </a:p>
          <a:p>
            <a:pPr marL="404813" lvl="1" indent="0">
              <a:spcAft>
                <a:spcPts val="600"/>
              </a:spcAft>
              <a:buNone/>
            </a:pPr>
            <a:r>
              <a:rPr lang="en-US" i="1" dirty="0">
                <a:solidFill>
                  <a:schemeClr val="tx2"/>
                </a:solidFill>
              </a:rPr>
              <a:t>		FSSUFDW </a:t>
            </a:r>
            <a:r>
              <a:rPr lang="en-US" i="1" baseline="-25000" dirty="0">
                <a:solidFill>
                  <a:schemeClr val="tx2"/>
                </a:solidFill>
              </a:rPr>
              <a:t>q, r </a:t>
            </a:r>
            <a:r>
              <a:rPr lang="en-US" i="1" dirty="0">
                <a:solidFill>
                  <a:schemeClr val="tx2"/>
                </a:solidFill>
              </a:rPr>
              <a:t>= FFSSUHDW </a:t>
            </a:r>
            <a:r>
              <a:rPr lang="en-US" i="1" baseline="-25000" dirty="0">
                <a:solidFill>
                  <a:schemeClr val="tx2"/>
                </a:solidFill>
              </a:rPr>
              <a:t>q, r </a:t>
            </a:r>
            <a:r>
              <a:rPr lang="en-US" i="1" dirty="0">
                <a:solidFill>
                  <a:schemeClr val="tx2"/>
                </a:solidFill>
              </a:rPr>
              <a:t>/ FFSSDW</a:t>
            </a:r>
          </a:p>
          <a:p>
            <a:pPr marL="852488" lvl="1" indent="-449263">
              <a:spcAft>
                <a:spcPts val="600"/>
              </a:spcAft>
              <a:buAutoNum type="arabicParenBoth" startAt="10"/>
            </a:pPr>
            <a:r>
              <a:rPr lang="en-US" i="1" dirty="0">
                <a:solidFill>
                  <a:schemeClr val="tx2"/>
                </a:solidFill>
              </a:rPr>
              <a:t>If the FFSSR fails to come On-Line or stay On-Line during an FFSS deployment due to a fuel-related issue, ERCOT shall claw back and/or withhold the FFSS Hourly Standby Fee for 90 days.  A QSE representing an FFSSR may coordinate with ERCOT and seek approval to take the FFSSR Off-Line for no more than four hours to perform critical maintenance associated with consuming the reserved fuel.  If the QSE coordinates with ERCOT and receives approval to take the FFSSR unit Off-Line and brings the FFSSR back On-Line within four hours or less, this shall not count as failure to stay On-Line for the purpose of this paragraph. </a:t>
            </a:r>
          </a:p>
          <a:p>
            <a:pPr marL="852488" lvl="1" indent="-449263">
              <a:buNone/>
            </a:pPr>
            <a:r>
              <a:rPr lang="en-US" i="1" dirty="0">
                <a:solidFill>
                  <a:schemeClr val="tx2"/>
                </a:solidFill>
              </a:rPr>
              <a:t>(12)   If the FFSSR comes On-Line or continues generating using reserved fuel during an FFSS deployment but fails to generate on average at the minimum of either 95% of the MW level instructed by ERCOT or 95% of the awarded FFSS MW value due to a fuel-related issue, ERCOT shall claw back and/or withhold the FFSS Hourly Standby Fee for 90 days, in proportion to the difference between the average MW level instructed by ERCOT over the FFSS deployment period and the corresponding average generation of the FFSSR.</a:t>
            </a:r>
          </a:p>
          <a:p>
            <a:endParaRPr lang="en-US" dirty="0"/>
          </a:p>
        </p:txBody>
      </p:sp>
      <p:sp>
        <p:nvSpPr>
          <p:cNvPr id="4" name="Slide Number Placeholder 3">
            <a:extLst>
              <a:ext uri="{FF2B5EF4-FFF2-40B4-BE49-F238E27FC236}">
                <a16:creationId xmlns:a16="http://schemas.microsoft.com/office/drawing/2014/main" id="{41B2796A-FB8A-7838-DE10-DA0A84FB7619}"/>
              </a:ext>
            </a:extLst>
          </p:cNvPr>
          <p:cNvSpPr>
            <a:spLocks noGrp="1"/>
          </p:cNvSpPr>
          <p:nvPr>
            <p:ph type="sldNum" sz="quarter" idx="12"/>
          </p:nvPr>
        </p:nvSpPr>
        <p:spPr/>
        <p:txBody>
          <a:bodyPr/>
          <a:lstStyle/>
          <a:p>
            <a:fld id="{BCDE79FB-97BA-492B-8D57-F1373F9ADA95}" type="slidenum">
              <a:rPr lang="en-US" smtClean="0"/>
              <a:t>6</a:t>
            </a:fld>
            <a:endParaRPr lang="en-US" dirty="0"/>
          </a:p>
        </p:txBody>
      </p:sp>
    </p:spTree>
    <p:extLst>
      <p:ext uri="{BB962C8B-B14F-4D97-AF65-F5344CB8AC3E}">
        <p14:creationId xmlns:p14="http://schemas.microsoft.com/office/powerpoint/2010/main" val="1050681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A36AAE-68DF-EB17-E8A7-16A322F3D06C}"/>
              </a:ext>
            </a:extLst>
          </p:cNvPr>
          <p:cNvSpPr>
            <a:spLocks noGrp="1"/>
          </p:cNvSpPr>
          <p:nvPr>
            <p:ph type="title"/>
          </p:nvPr>
        </p:nvSpPr>
        <p:spPr/>
        <p:txBody>
          <a:bodyPr/>
          <a:lstStyle/>
          <a:p>
            <a:r>
              <a:rPr lang="en-US" dirty="0"/>
              <a:t>Questions/Comments?</a:t>
            </a:r>
          </a:p>
        </p:txBody>
      </p:sp>
      <p:sp>
        <p:nvSpPr>
          <p:cNvPr id="3" name="Text Placeholder 2">
            <a:extLst>
              <a:ext uri="{FF2B5EF4-FFF2-40B4-BE49-F238E27FC236}">
                <a16:creationId xmlns:a16="http://schemas.microsoft.com/office/drawing/2014/main" id="{7BF6A61A-D7C0-BEE7-3F65-3A3A70395BDB}"/>
              </a:ext>
            </a:extLst>
          </p:cNvPr>
          <p:cNvSpPr>
            <a:spLocks noGrp="1"/>
          </p:cNvSpPr>
          <p:nvPr>
            <p:ph type="body" sz="quarter" idx="13"/>
          </p:nvPr>
        </p:nvSpPr>
        <p:spPr/>
        <p:txBody>
          <a:bodyPr/>
          <a:lstStyle/>
          <a:p>
            <a:r>
              <a:rPr lang="en-US" dirty="0"/>
              <a:t>Magie.Shanks@ercot.com</a:t>
            </a:r>
          </a:p>
          <a:p>
            <a:endParaRPr lang="en-US" dirty="0"/>
          </a:p>
        </p:txBody>
      </p:sp>
      <p:sp>
        <p:nvSpPr>
          <p:cNvPr id="5" name="Slide Number Placeholder 4">
            <a:extLst>
              <a:ext uri="{FF2B5EF4-FFF2-40B4-BE49-F238E27FC236}">
                <a16:creationId xmlns:a16="http://schemas.microsoft.com/office/drawing/2014/main" id="{663E33CD-915C-8592-3526-C44B880B6BF9}"/>
              </a:ext>
            </a:extLst>
          </p:cNvPr>
          <p:cNvSpPr>
            <a:spLocks noGrp="1"/>
          </p:cNvSpPr>
          <p:nvPr>
            <p:ph type="sldNum" sz="quarter" idx="12"/>
          </p:nvPr>
        </p:nvSpPr>
        <p:spPr/>
        <p:txBody>
          <a:bodyPr wrap="square" anchor="ctr">
            <a:normAutofit/>
          </a:bodyPr>
          <a:lstStyle/>
          <a:p>
            <a:pPr>
              <a:spcAft>
                <a:spcPts val="600"/>
              </a:spcAft>
            </a:pPr>
            <a:fld id="{BCDE79FB-97BA-492B-8D57-F1373F9ADA95}" type="slidenum">
              <a:rPr lang="en-US" smtClean="0"/>
              <a:pPr>
                <a:spcAft>
                  <a:spcPts val="600"/>
                </a:spcAft>
              </a:pPr>
              <a:t>7</a:t>
            </a:fld>
            <a:endParaRPr lang="en-US" dirty="0"/>
          </a:p>
        </p:txBody>
      </p:sp>
    </p:spTree>
    <p:extLst>
      <p:ext uri="{BB962C8B-B14F-4D97-AF65-F5344CB8AC3E}">
        <p14:creationId xmlns:p14="http://schemas.microsoft.com/office/powerpoint/2010/main" val="3512297305"/>
      </p:ext>
    </p:extLst>
  </p:cSld>
  <p:clrMapOvr>
    <a:masterClrMapping/>
  </p:clrMapOvr>
</p:sld>
</file>

<file path=ppt/theme/theme1.xml><?xml version="1.0" encoding="utf-8"?>
<a:theme xmlns:a="http://schemas.openxmlformats.org/drawingml/2006/main" name="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RCOT Official PowerPoint Template - Public" id="{FB506FE2-73A5-49D8-88D7-3B8BB673CC8D}" vid="{942DDDCD-BEC6-4902-AAD2-EB3CD2B6933E}"/>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RCOT Official PowerPoint Template - Public" id="{FB506FE2-73A5-49D8-88D7-3B8BB673CC8D}" vid="{E771427F-03EA-4C50-B0D4-53899F39E54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Audience xmlns="3c917f14-8d40-4289-92aa-fd10f73581c9">Public</Audie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6779995893D9842BA3FA5B9B5E7FD29" ma:contentTypeVersion="5" ma:contentTypeDescription="Create a new document." ma:contentTypeScope="" ma:versionID="6d199b3ad5f5b9d872d256308c85908b">
  <xsd:schema xmlns:xsd="http://www.w3.org/2001/XMLSchema" xmlns:xs="http://www.w3.org/2001/XMLSchema" xmlns:p="http://schemas.microsoft.com/office/2006/metadata/properties" xmlns:ns2="3c917f14-8d40-4289-92aa-fd10f73581c9" targetNamespace="http://schemas.microsoft.com/office/2006/metadata/properties" ma:root="true" ma:fieldsID="dcedc2ff92fcc6164a822d33fd796499" ns2:_="">
    <xsd:import namespace="3c917f14-8d40-4289-92aa-fd10f73581c9"/>
    <xsd:element name="properties">
      <xsd:complexType>
        <xsd:sequence>
          <xsd:element name="documentManagement">
            <xsd:complexType>
              <xsd:all>
                <xsd:element ref="ns2:Audience" minOccurs="0"/>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917f14-8d40-4289-92aa-fd10f73581c9" elementFormDefault="qualified">
    <xsd:import namespace="http://schemas.microsoft.com/office/2006/documentManagement/types"/>
    <xsd:import namespace="http://schemas.microsoft.com/office/infopath/2007/PartnerControls"/>
    <xsd:element name="Audience" ma:index="8" nillable="true" ma:displayName="Audience" ma:format="Dropdown" ma:internalName="Audience">
      <xsd:simpleType>
        <xsd:restriction base="dms:Choice">
          <xsd:enumeration value="Public"/>
          <xsd:enumeration value="Internal"/>
          <xsd:enumeration value="Confidential"/>
          <xsd:enumeration value="Board of Directors"/>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E754FD2-17D2-4534-9157-8CFDD0166132}">
  <ds:schemaRefs>
    <ds:schemaRef ds:uri="http://purl.org/dc/elements/1.1/"/>
    <ds:schemaRef ds:uri="3c917f14-8d40-4289-92aa-fd10f73581c9"/>
    <ds:schemaRef ds:uri="http://purl.org/dc/dcmitype/"/>
    <ds:schemaRef ds:uri="http://schemas.microsoft.com/office/2006/metadata/properties"/>
    <ds:schemaRef ds:uri="http://schemas.openxmlformats.org/package/2006/metadata/core-properties"/>
    <ds:schemaRef ds:uri="http://www.w3.org/XML/1998/namespace"/>
    <ds:schemaRef ds:uri="http://schemas.microsoft.com/office/2006/documentManagement/types"/>
    <ds:schemaRef ds:uri="http://schemas.microsoft.com/office/infopath/2007/PartnerControls"/>
    <ds:schemaRef ds:uri="http://purl.org/dc/terms/"/>
  </ds:schemaRefs>
</ds:datastoreItem>
</file>

<file path=customXml/itemProps2.xml><?xml version="1.0" encoding="utf-8"?>
<ds:datastoreItem xmlns:ds="http://schemas.openxmlformats.org/officeDocument/2006/customXml" ds:itemID="{6A5F3B15-1EDA-47D5-B690-303F08E28C2F}">
  <ds:schemaRefs>
    <ds:schemaRef ds:uri="http://schemas.microsoft.com/sharepoint/v3/contenttype/forms"/>
  </ds:schemaRefs>
</ds:datastoreItem>
</file>

<file path=customXml/itemProps3.xml><?xml version="1.0" encoding="utf-8"?>
<ds:datastoreItem xmlns:ds="http://schemas.openxmlformats.org/officeDocument/2006/customXml" ds:itemID="{B57DC9A4-2D51-40CB-BA99-0BF7D516F6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917f14-8d40-4289-92aa-fd10f73581c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FFSS Settlement Report 2026</Template>
  <TotalTime>3574</TotalTime>
  <Words>1041</Words>
  <Application>Microsoft Office PowerPoint</Application>
  <PresentationFormat>Widescreen</PresentationFormat>
  <Paragraphs>59</Paragraphs>
  <Slides>7</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7</vt:i4>
      </vt:variant>
    </vt:vector>
  </HeadingPairs>
  <TitlesOfParts>
    <vt:vector size="13" baseType="lpstr">
      <vt:lpstr>Aptos</vt:lpstr>
      <vt:lpstr>Arial</vt:lpstr>
      <vt:lpstr>Courier New</vt:lpstr>
      <vt:lpstr>Wingdings</vt:lpstr>
      <vt:lpstr>Cover</vt:lpstr>
      <vt:lpstr>Page Design</vt:lpstr>
      <vt:lpstr>Firm Fuel Supply Service Settlement Report for the 2025-2026 Season   Magie Shanks Manager, Settlement Services   Technical Advisory Committee May 19, 2026 </vt:lpstr>
      <vt:lpstr>Background</vt:lpstr>
      <vt:lpstr>Firm Fuel Supply Service Procurement</vt:lpstr>
      <vt:lpstr>Firm Fuel Supply Service Settlement</vt:lpstr>
      <vt:lpstr>FFSSRs Subject to Claw Backs</vt:lpstr>
      <vt:lpstr>Claw Back Protocol Sections</vt:lpstr>
      <vt:lpstr>Questions/Comments?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Magarinos, Marcelo</dc:creator>
  <cp:keywords/>
  <cp:lastModifiedBy>Shanks, Magie</cp:lastModifiedBy>
  <cp:revision>16</cp:revision>
  <dcterms:created xsi:type="dcterms:W3CDTF">2026-05-01T20:48:11Z</dcterms:created>
  <dcterms:modified xsi:type="dcterms:W3CDTF">2026-05-08T15:48:55Z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0x01010056779995893D9842BA3FA5B9B5E7FD29</vt:lpwstr>
  </property>
  <property fmtid="{D5CDD505-2E9C-101B-9397-08002B2CF9AE}" pid="3" name="MediaServiceImageTags">
    <vt:lpwstr/>
  </property>
  <property fmtid="{D5CDD505-2E9C-101B-9397-08002B2CF9AE}" pid="4" name="MSIP_Label_c144db1d-993e-40da-980d-6eea152adc50_Enabled">
    <vt:lpwstr>true</vt:lpwstr>
  </property>
  <property fmtid="{D5CDD505-2E9C-101B-9397-08002B2CF9AE}" pid="5" name="MSIP_Label_c144db1d-993e-40da-980d-6eea152adc50_SetDate">
    <vt:lpwstr>2026-02-04T21:33:56Z</vt:lpwstr>
  </property>
  <property fmtid="{D5CDD505-2E9C-101B-9397-08002B2CF9AE}" pid="6" name="MSIP_Label_c144db1d-993e-40da-980d-6eea152adc50_Method">
    <vt:lpwstr>Privileged</vt:lpwstr>
  </property>
  <property fmtid="{D5CDD505-2E9C-101B-9397-08002B2CF9AE}" pid="7" name="MSIP_Label_c144db1d-993e-40da-980d-6eea152adc50_Name">
    <vt:lpwstr>Public</vt:lpwstr>
  </property>
  <property fmtid="{D5CDD505-2E9C-101B-9397-08002B2CF9AE}" pid="8" name="MSIP_Label_c144db1d-993e-40da-980d-6eea152adc50_SiteId">
    <vt:lpwstr>0afb747d-bff7-4596-a9fc-950ef9e0ec45</vt:lpwstr>
  </property>
  <property fmtid="{D5CDD505-2E9C-101B-9397-08002B2CF9AE}" pid="9" name="MSIP_Label_c144db1d-993e-40da-980d-6eea152adc50_ActionId">
    <vt:lpwstr>1d14393e-8913-4215-8969-3d0b24cf798e</vt:lpwstr>
  </property>
  <property fmtid="{D5CDD505-2E9C-101B-9397-08002B2CF9AE}" pid="10" name="MSIP_Label_c144db1d-993e-40da-980d-6eea152adc50_ContentBits">
    <vt:lpwstr>0</vt:lpwstr>
  </property>
  <property fmtid="{D5CDD505-2E9C-101B-9397-08002B2CF9AE}" pid="11" name="MSIP_Label_c144db1d-993e-40da-980d-6eea152adc50_Tag">
    <vt:lpwstr>10, 0, 1, 1</vt:lpwstr>
  </property>
</Properties>
</file>